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71" r:id="rId9"/>
    <p:sldId id="272" r:id="rId10"/>
    <p:sldId id="261" r:id="rId11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y Laszlo" userId="fe167c63-c866-4b5c-8573-d51729f5a97d" providerId="ADAL" clId="{E1E81916-8773-48F0-B6CB-D4284F31E1B3}"/>
    <pc:docChg chg="custSel delSld modSld">
      <pc:chgData name="Andy Laszlo" userId="fe167c63-c866-4b5c-8573-d51729f5a97d" providerId="ADAL" clId="{E1E81916-8773-48F0-B6CB-D4284F31E1B3}" dt="2021-09-09T12:58:02.701" v="6" actId="14100"/>
      <pc:docMkLst>
        <pc:docMk/>
      </pc:docMkLst>
      <pc:sldChg chg="modSp mod">
        <pc:chgData name="Andy Laszlo" userId="fe167c63-c866-4b5c-8573-d51729f5a97d" providerId="ADAL" clId="{E1E81916-8773-48F0-B6CB-D4284F31E1B3}" dt="2021-09-09T12:58:02.701" v="6" actId="14100"/>
        <pc:sldMkLst>
          <pc:docMk/>
          <pc:sldMk cId="332650663" sldId="258"/>
        </pc:sldMkLst>
        <pc:spChg chg="mod">
          <ac:chgData name="Andy Laszlo" userId="fe167c63-c866-4b5c-8573-d51729f5a97d" providerId="ADAL" clId="{E1E81916-8773-48F0-B6CB-D4284F31E1B3}" dt="2021-09-09T12:58:02.701" v="6" actId="14100"/>
          <ac:spMkLst>
            <pc:docMk/>
            <pc:sldMk cId="332650663" sldId="258"/>
            <ac:spMk id="7" creationId="{D528055C-BC44-40E2-9BEB-B26AB49FEE4F}"/>
          </ac:spMkLst>
        </pc:spChg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3268595408" sldId="262"/>
        </pc:sldMkLst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3397194489" sldId="264"/>
        </pc:sldMkLst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2109176660" sldId="265"/>
        </pc:sldMkLst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1454395174" sldId="266"/>
        </pc:sldMkLst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3345422871" sldId="267"/>
        </pc:sldMkLst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2259256013" sldId="268"/>
        </pc:sldMkLst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3078555419" sldId="269"/>
        </pc:sldMkLst>
      </pc:sldChg>
      <pc:sldChg chg="del">
        <pc:chgData name="Andy Laszlo" userId="fe167c63-c866-4b5c-8573-d51729f5a97d" providerId="ADAL" clId="{E1E81916-8773-48F0-B6CB-D4284F31E1B3}" dt="2021-09-09T12:57:44.432" v="0" actId="2696"/>
        <pc:sldMkLst>
          <pc:docMk/>
          <pc:sldMk cId="185244702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4295E-C960-42AB-9810-6B9E3104D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DB8E11-2420-46CB-A8B4-6817820C0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0F879-32A5-49FA-8A5A-D0CA88EB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B0037-531B-4EF0-A265-006142FE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EB04F-C75F-48D9-93A4-5DBA3C103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803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7E699-6791-40B9-8856-44C4C8235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A102D3-C67E-4145-821B-7EAE8C9FCA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96644-0624-4A44-9393-BB87972A6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5FF27-842F-4CEF-A191-A45251CE2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85F60-67FD-400D-B49E-AA5552895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34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E94640-6A1F-4C67-BA86-C55D6BD63D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9D4EDB-31E0-41B0-9844-18EE4241C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EA3E2-92D6-4B8E-99D9-FCEF3CD8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07175-D5B6-4346-A693-E4660B02D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552E6-E349-429B-8B3B-98F1FD5CA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53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874FF-DDA5-4019-A1F9-9375B712F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8C1C1-4C28-45A3-8A9F-3F72124B2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7614F-8F65-49D7-88AF-69FE547D5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19AF2-92D7-47A4-AD1F-CD2799A58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9BAEA-955B-402A-93D8-FF4E1C73F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227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3D20E-8CEB-43EA-9088-46F51A144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D8F413-207C-4528-9849-901BD2A3F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FCF9E-0E0E-421F-A9B9-F2AA6DC67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1F663-6DC1-4C2D-81AF-FBF00FD2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4EF7F-A787-4F4E-8B3A-2ACAB28F7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488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AB134-1F1C-41A3-93CD-6CB55B5FA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DEE41-0A14-4278-9F1E-11AFC254BE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D54002-CBF8-445C-8008-913C922426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BD73C-0A7E-47BB-8F99-4E1C40731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632E7E-918B-4C10-B25B-7735257A0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8C6FBB-4071-42A7-924C-AF4D4CEA4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6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DE245-AEDA-4584-8478-A1A332225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D615A-1817-4221-940A-4D2BBCC88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F9ABE-EDAD-4BF0-836D-3FFB895BE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E915FA-DCCC-41B4-824F-DDC8344DFD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E6D2EC-87E4-487E-984E-EFC3444EEB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8D3C35-CFD3-4BD8-B205-AE95EDDB8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D2B523-2371-4CF7-9091-288B91390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8252F3-B9A5-4F4F-90E3-C4C2B060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1417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F9D22-F644-4AED-A4D1-FC7164AFC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BC4B76-8285-4DE1-80EF-4DE158F14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293AD6-503A-4542-B9FD-4532F52D6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1A20E-353C-4058-B20D-B3F25254B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40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2B0113-81F5-477A-9FC2-E32B42590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96FF0C-8309-49BC-BD88-79B82973D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6CC2E7-6A93-4CA7-93C6-A9ABFDD54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70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C84EF-C532-42C5-9B32-AB5B43AE7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1A7E7-6B13-4A22-AFE4-4028626CB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FB9F24-DF60-4C81-A345-61EA015BF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2F940-55DD-4BC2-9664-0E2AC29E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9981AE-7031-444D-96A7-DF6C746A8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DE76CE-043E-47D9-9183-7E497AFFC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989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4263D-B10C-4E31-8D2E-EFD407069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BF0CFC-A5A7-4D04-A94A-74DA219F39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9A0A9-3406-49FA-88D8-A0FD3CF145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A8B5D6-8FCD-48A0-93C0-FC979CDB4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38713-0866-4CDC-8156-802800240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FCA4CD-FDCF-444F-BD4B-C0C708E3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89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C726E9-6140-45E9-B965-8EA349794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E102EB-0B57-4921-A459-7C20BA67D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A861F-7B81-4394-9069-E52B62DA91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FBF1A-625F-4157-9917-B1496D2550BF}" type="datetimeFigureOut">
              <a:rPr lang="en-GB" smtClean="0"/>
              <a:t>09/09/2021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73B21-AAD2-4377-9A7E-E04020A59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2F9BA-A02E-4666-8C39-04F51FD4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76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B90F8E-83A2-4AE5-A84C-594DD3A3B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9443" y="-376350"/>
            <a:ext cx="6246429" cy="74862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29E49F-0917-47B7-9769-13E535AF2D06}"/>
              </a:ext>
            </a:extLst>
          </p:cNvPr>
          <p:cNvSpPr txBox="1"/>
          <p:nvPr/>
        </p:nvSpPr>
        <p:spPr>
          <a:xfrm>
            <a:off x="5741618" y="419048"/>
            <a:ext cx="645038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Digital Skills </a:t>
            </a:r>
          </a:p>
          <a:p>
            <a:endParaRPr lang="en-GB" sz="4400" b="1" dirty="0">
              <a:solidFill>
                <a:srgbClr val="ED008C"/>
              </a:solidFill>
            </a:endParaRPr>
          </a:p>
          <a:p>
            <a:r>
              <a:rPr lang="en-GB" sz="3200" b="1" dirty="0">
                <a:solidFill>
                  <a:srgbClr val="ED008C"/>
                </a:solidFill>
              </a:rPr>
              <a:t>Where we were. </a:t>
            </a:r>
          </a:p>
          <a:p>
            <a:r>
              <a:rPr lang="en-GB" sz="3200" b="1" dirty="0">
                <a:solidFill>
                  <a:srgbClr val="ED008C"/>
                </a:solidFill>
              </a:rPr>
              <a:t>Where we are.</a:t>
            </a:r>
          </a:p>
          <a:p>
            <a:r>
              <a:rPr lang="en-GB" sz="3200" b="1" dirty="0">
                <a:solidFill>
                  <a:srgbClr val="ED008C"/>
                </a:solidFill>
              </a:rPr>
              <a:t>Where we’re going.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D0052C-F827-4DF3-A58A-4F982E2E5302}"/>
              </a:ext>
            </a:extLst>
          </p:cNvPr>
          <p:cNvSpPr txBox="1"/>
          <p:nvPr/>
        </p:nvSpPr>
        <p:spPr>
          <a:xfrm>
            <a:off x="8607302" y="5228491"/>
            <a:ext cx="2788674" cy="1535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By Andy Laszlo</a:t>
            </a:r>
          </a:p>
          <a:p>
            <a:pPr algn="r"/>
            <a:endParaRPr lang="en-GB" b="1" dirty="0"/>
          </a:p>
          <a:p>
            <a:pPr algn="r"/>
            <a:r>
              <a:rPr lang="en-GB" b="1" dirty="0"/>
              <a:t>Director of Digital Services</a:t>
            </a:r>
          </a:p>
          <a:p>
            <a:pPr algn="r"/>
            <a:r>
              <a:rPr lang="en-GB" b="1" dirty="0"/>
              <a:t>Glasgow Kelvin College</a:t>
            </a:r>
          </a:p>
          <a:p>
            <a:pPr algn="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0207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21FB28-1169-44F5-A387-DBDA581FE42F}"/>
              </a:ext>
            </a:extLst>
          </p:cNvPr>
          <p:cNvSpPr txBox="1"/>
          <p:nvPr/>
        </p:nvSpPr>
        <p:spPr>
          <a:xfrm>
            <a:off x="608650" y="355261"/>
            <a:ext cx="4969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Where we were….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72E9C2-077A-4ACA-896E-2B332C4CCE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3B9B18-E417-4A6C-B219-116BE343F5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650" y="1230171"/>
            <a:ext cx="8382950" cy="4127306"/>
          </a:xfrm>
        </p:spPr>
        <p:txBody>
          <a:bodyPr>
            <a:normAutofit fontScale="85000" lnSpcReduction="10000"/>
          </a:bodyPr>
          <a:lstStyle/>
          <a:p>
            <a:pPr lvl="1"/>
            <a:r>
              <a:rPr lang="en-GB" dirty="0"/>
              <a:t>Lots of face to face teaching</a:t>
            </a:r>
          </a:p>
          <a:p>
            <a:pPr lvl="1"/>
            <a:r>
              <a:rPr lang="en-GB" dirty="0"/>
              <a:t>Lots of paper based activity</a:t>
            </a:r>
          </a:p>
          <a:p>
            <a:pPr lvl="1"/>
            <a:r>
              <a:rPr lang="en-GB" dirty="0"/>
              <a:t>Lots of books</a:t>
            </a:r>
          </a:p>
          <a:p>
            <a:pPr lvl="1"/>
            <a:r>
              <a:rPr lang="en-GB" dirty="0"/>
              <a:t>Lots of static desktop</a:t>
            </a:r>
          </a:p>
          <a:p>
            <a:pPr lvl="1"/>
            <a:r>
              <a:rPr lang="en-GB" dirty="0"/>
              <a:t>Pockets of activity across the College with things like OneDrive, OneNote, Moodle.</a:t>
            </a:r>
          </a:p>
          <a:p>
            <a:pPr lvl="1"/>
            <a:r>
              <a:rPr lang="en-GB" dirty="0"/>
              <a:t>And lots of appetite to enhance and improve digitally!</a:t>
            </a:r>
          </a:p>
          <a:p>
            <a:pPr lvl="1"/>
            <a:endParaRPr lang="en-GB" dirty="0"/>
          </a:p>
          <a:p>
            <a:pPr lvl="1"/>
            <a:r>
              <a:rPr lang="en-GB" dirty="0" err="1"/>
              <a:t>BeSkilled</a:t>
            </a:r>
            <a:r>
              <a:rPr lang="en-GB" dirty="0"/>
              <a:t> programme  – selected a group of individuals from around all departments and began training on new tools like OneDrive and Teams </a:t>
            </a:r>
          </a:p>
          <a:p>
            <a:pPr lvl="1"/>
            <a:r>
              <a:rPr lang="en-GB" dirty="0"/>
              <a:t>Power to Innovate </a:t>
            </a:r>
            <a:r>
              <a:rPr lang="en-GB" dirty="0" err="1"/>
              <a:t>initiave</a:t>
            </a:r>
            <a:r>
              <a:rPr lang="en-GB" dirty="0"/>
              <a:t>, and similar pocket projects	</a:t>
            </a:r>
          </a:p>
          <a:p>
            <a:pPr lvl="1"/>
            <a:r>
              <a:rPr lang="en-GB" dirty="0"/>
              <a:t>Gathered pace with things like visits to BETT, </a:t>
            </a:r>
            <a:r>
              <a:rPr lang="en-GB" dirty="0" err="1"/>
              <a:t>BeSkilled</a:t>
            </a:r>
            <a:r>
              <a:rPr lang="en-GB" dirty="0"/>
              <a:t> programme, Microsoft partnership, Bootcamp visits and passionate individuals across the College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2804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1867E-23E2-43BB-8BE0-5E0A1A5D4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3494" y="1360936"/>
            <a:ext cx="10515600" cy="4688172"/>
          </a:xfrm>
        </p:spPr>
        <p:txBody>
          <a:bodyPr>
            <a:normAutofit lnSpcReduction="10000"/>
          </a:bodyPr>
          <a:lstStyle/>
          <a:p>
            <a:pPr marL="285750" indent="-285750"/>
            <a:r>
              <a:rPr lang="en-GB" dirty="0"/>
              <a:t>Transformation at </a:t>
            </a:r>
            <a:r>
              <a:rPr lang="en-GB" strike="sngStrike" dirty="0">
                <a:solidFill>
                  <a:srgbClr val="FF0000"/>
                </a:solidFill>
              </a:rPr>
              <a:t>fast</a:t>
            </a:r>
            <a:r>
              <a:rPr lang="en-GB" dirty="0"/>
              <a:t> </a:t>
            </a:r>
            <a:r>
              <a:rPr lang="en-GB" strike="sngStrike" dirty="0">
                <a:solidFill>
                  <a:srgbClr val="FF0000"/>
                </a:solidFill>
              </a:rPr>
              <a:t>electric</a:t>
            </a:r>
            <a:r>
              <a:rPr lang="en-GB" dirty="0"/>
              <a:t> supersonic pace!</a:t>
            </a:r>
          </a:p>
          <a:p>
            <a:pPr marL="285750" indent="-285750"/>
            <a:r>
              <a:rPr lang="en-GB" dirty="0"/>
              <a:t>Teams training provided by the </a:t>
            </a:r>
            <a:r>
              <a:rPr lang="en-GB" dirty="0" err="1"/>
              <a:t>BeSkilled</a:t>
            </a:r>
            <a:r>
              <a:rPr lang="en-GB" dirty="0"/>
              <a:t> group – 2 weeks before lockdown</a:t>
            </a:r>
          </a:p>
          <a:p>
            <a:pPr marL="285750" indent="-285750"/>
            <a:r>
              <a:rPr lang="en-GB" dirty="0"/>
              <a:t>Overnight switch from centralised, on-premise, face to face teaching to online</a:t>
            </a:r>
          </a:p>
          <a:p>
            <a:pPr marL="285750" indent="-285750"/>
            <a:r>
              <a:rPr lang="en-GB" dirty="0"/>
              <a:t>Chaos!</a:t>
            </a:r>
          </a:p>
          <a:p>
            <a:pPr marL="285750" indent="-285750"/>
            <a:r>
              <a:rPr lang="en-GB" dirty="0"/>
              <a:t>Fear!</a:t>
            </a:r>
          </a:p>
          <a:p>
            <a:pPr marL="285750" indent="-285750"/>
            <a:r>
              <a:rPr lang="en-GB" dirty="0"/>
              <a:t>Uncertainty!</a:t>
            </a:r>
          </a:p>
          <a:p>
            <a:pPr marL="285750" indent="-285750"/>
            <a:r>
              <a:rPr lang="en-GB" dirty="0"/>
              <a:t>But unity and togetherness – a war time spirit where everyone had a part to play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20CADA-CAF0-467B-BCBF-2D4B3AE07D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28055C-BC44-40E2-9BEB-B26AB49FEE4F}"/>
              </a:ext>
            </a:extLst>
          </p:cNvPr>
          <p:cNvSpPr txBox="1"/>
          <p:nvPr/>
        </p:nvSpPr>
        <p:spPr>
          <a:xfrm>
            <a:off x="608650" y="355261"/>
            <a:ext cx="6761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Then came lockdown…. </a:t>
            </a:r>
            <a:r>
              <a:rPr lang="en-GB" sz="4400" b="1" dirty="0">
                <a:solidFill>
                  <a:srgbClr val="ED008C"/>
                </a:solidFill>
                <a:sym typeface="Wingdings" panose="05000000000000000000" pitchFamily="2" charset="2"/>
              </a:rPr>
              <a:t></a:t>
            </a:r>
            <a:endParaRPr lang="en-GB" sz="4400" b="1" dirty="0">
              <a:solidFill>
                <a:srgbClr val="ED008C"/>
              </a:solidFill>
            </a:endParaRPr>
          </a:p>
        </p:txBody>
      </p:sp>
      <p:pic>
        <p:nvPicPr>
          <p:cNvPr id="10" name="Picture 2" descr="stay home stay safe image">
            <a:extLst>
              <a:ext uri="{FF2B5EF4-FFF2-40B4-BE49-F238E27FC236}">
                <a16:creationId xmlns:a16="http://schemas.microsoft.com/office/drawing/2014/main" id="{C882F9B6-642F-4465-A570-AE6FEBFA1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609" y="96263"/>
            <a:ext cx="2858331" cy="16197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650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20CADA-CAF0-467B-BCBF-2D4B3AE07D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28055C-BC44-40E2-9BEB-B26AB49FEE4F}"/>
              </a:ext>
            </a:extLst>
          </p:cNvPr>
          <p:cNvSpPr txBox="1"/>
          <p:nvPr/>
        </p:nvSpPr>
        <p:spPr>
          <a:xfrm>
            <a:off x="608650" y="355261"/>
            <a:ext cx="9627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Breathe….Summer 2020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8285B2-B913-4E09-8ECE-19F15B8BA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53" y="1253331"/>
            <a:ext cx="8073293" cy="4031734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Appointed Digital Skills Advisor</a:t>
            </a:r>
          </a:p>
          <a:p>
            <a:pPr lvl="1"/>
            <a:r>
              <a:rPr lang="en-GB" dirty="0"/>
              <a:t>Key support, leadership, material development, knowledge sharing </a:t>
            </a:r>
          </a:p>
          <a:p>
            <a:pPr lvl="1"/>
            <a:r>
              <a:rPr lang="en-GB" dirty="0"/>
              <a:t>At times…..emotional support too!</a:t>
            </a:r>
          </a:p>
          <a:p>
            <a:r>
              <a:rPr lang="en-GB" dirty="0"/>
              <a:t>Digital Champions across curriculums</a:t>
            </a:r>
          </a:p>
          <a:p>
            <a:pPr lvl="1"/>
            <a:r>
              <a:rPr lang="en-GB" dirty="0"/>
              <a:t>Bringing pedagogy practice into the mix, direct access for departments and lecturers across many topics and subjects.</a:t>
            </a:r>
          </a:p>
          <a:p>
            <a:r>
              <a:rPr lang="en-GB" dirty="0"/>
              <a:t>Teams for classes</a:t>
            </a:r>
          </a:p>
          <a:p>
            <a:pPr lvl="1"/>
            <a:r>
              <a:rPr lang="en-GB" dirty="0"/>
              <a:t>Key for online learning – familiarity for staff &amp; students</a:t>
            </a:r>
          </a:p>
          <a:p>
            <a:r>
              <a:rPr lang="en-GB" dirty="0"/>
              <a:t>Digital Skills site</a:t>
            </a:r>
          </a:p>
          <a:p>
            <a:pPr lvl="1"/>
            <a:r>
              <a:rPr lang="en-GB" dirty="0"/>
              <a:t>Key resource for staff to reference and learn – materials created and curated for our Teaching and our nuances</a:t>
            </a:r>
          </a:p>
          <a:p>
            <a:r>
              <a:rPr lang="en-GB" dirty="0"/>
              <a:t>Webinars</a:t>
            </a:r>
          </a:p>
          <a:p>
            <a:pPr lvl="1"/>
            <a:r>
              <a:rPr lang="en-GB" dirty="0"/>
              <a:t>taking lecturers from ‘survival’ mode to ‘I’ve got this’ mode</a:t>
            </a:r>
          </a:p>
          <a:p>
            <a:r>
              <a:rPr lang="en-GB" dirty="0"/>
              <a:t>MyKelvin  </a:t>
            </a:r>
          </a:p>
          <a:p>
            <a:pPr lvl="1"/>
            <a:r>
              <a:rPr lang="en-GB" dirty="0"/>
              <a:t>One-stop shop location for students to help them with their studies, including relevant digital support, user guides and knowledgebase articles</a:t>
            </a:r>
          </a:p>
          <a:p>
            <a:pPr lvl="1"/>
            <a:r>
              <a:rPr lang="en-GB" dirty="0"/>
              <a:t>Consistent message which helps reduce confusion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335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20CADA-CAF0-467B-BCBF-2D4B3AE07D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28055C-BC44-40E2-9BEB-B26AB49FEE4F}"/>
              </a:ext>
            </a:extLst>
          </p:cNvPr>
          <p:cNvSpPr txBox="1"/>
          <p:nvPr/>
        </p:nvSpPr>
        <p:spPr>
          <a:xfrm>
            <a:off x="608650" y="355261"/>
            <a:ext cx="9627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Throughout session 2020/21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8285B2-B913-4E09-8ECE-19F15B8BA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53" y="1253331"/>
            <a:ext cx="8073293" cy="5061500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All student Microsoft Team</a:t>
            </a:r>
          </a:p>
          <a:p>
            <a:pPr lvl="1"/>
            <a:r>
              <a:rPr lang="en-GB" dirty="0"/>
              <a:t>Huge impact - immediate support from skilled staff and peers</a:t>
            </a:r>
          </a:p>
          <a:p>
            <a:r>
              <a:rPr lang="en-GB" dirty="0"/>
              <a:t>Tailored interactive workshops</a:t>
            </a:r>
          </a:p>
          <a:p>
            <a:pPr lvl="1"/>
            <a:r>
              <a:rPr lang="en-GB" dirty="0"/>
              <a:t>Individual departments on challenging topics</a:t>
            </a:r>
          </a:p>
          <a:p>
            <a:pPr lvl="1"/>
            <a:r>
              <a:rPr lang="en-GB" dirty="0"/>
              <a:t>Enhanced support for SFL students </a:t>
            </a:r>
          </a:p>
          <a:p>
            <a:pPr lvl="1"/>
            <a:r>
              <a:rPr lang="en-GB" dirty="0"/>
              <a:t>Joining classes to help with the technology</a:t>
            </a:r>
          </a:p>
          <a:p>
            <a:r>
              <a:rPr lang="en-GB" dirty="0"/>
              <a:t>JISC Digital Insights Surveys</a:t>
            </a:r>
          </a:p>
          <a:p>
            <a:pPr lvl="1"/>
            <a:r>
              <a:rPr lang="en-GB" dirty="0"/>
              <a:t>Establish a baseline – monitor year on year</a:t>
            </a:r>
          </a:p>
          <a:p>
            <a:pPr lvl="1"/>
            <a:r>
              <a:rPr lang="en-GB" dirty="0"/>
              <a:t>Capture data to inform future investment decisions</a:t>
            </a:r>
          </a:p>
          <a:p>
            <a:pPr lvl="1"/>
            <a:r>
              <a:rPr lang="en-GB" b="0" i="0" dirty="0">
                <a:solidFill>
                  <a:srgbClr val="2C3841"/>
                </a:solidFill>
                <a:effectLst/>
                <a:latin typeface="inherit"/>
              </a:rPr>
              <a:t>Identify gaps in provision and provide targeted support</a:t>
            </a:r>
            <a:endParaRPr lang="en-GB" dirty="0">
              <a:solidFill>
                <a:srgbClr val="2C3841"/>
              </a:solidFill>
              <a:latin typeface="inherit"/>
            </a:endParaRPr>
          </a:p>
          <a:p>
            <a:r>
              <a:rPr lang="en-GB" b="0" i="0" dirty="0">
                <a:solidFill>
                  <a:srgbClr val="2C3841"/>
                </a:solidFill>
                <a:effectLst/>
                <a:latin typeface="inherit"/>
              </a:rPr>
              <a:t>Wider Communities</a:t>
            </a:r>
          </a:p>
          <a:p>
            <a:pPr lvl="1"/>
            <a:r>
              <a:rPr lang="en-GB" b="0" i="0" dirty="0">
                <a:solidFill>
                  <a:srgbClr val="2C3841"/>
                </a:solidFill>
                <a:effectLst/>
                <a:latin typeface="inherit"/>
              </a:rPr>
              <a:t>Active participation with other Microsoft Showcase College’s, </a:t>
            </a:r>
            <a:r>
              <a:rPr lang="en-GB" b="0" i="0" dirty="0" err="1">
                <a:solidFill>
                  <a:srgbClr val="2C3841"/>
                </a:solidFill>
                <a:effectLst/>
                <a:latin typeface="inherit"/>
              </a:rPr>
              <a:t>DigiLearn</a:t>
            </a:r>
            <a:r>
              <a:rPr lang="en-GB" b="0" i="0" dirty="0">
                <a:solidFill>
                  <a:srgbClr val="2C3841"/>
                </a:solidFill>
                <a:effectLst/>
                <a:latin typeface="inherit"/>
              </a:rPr>
              <a:t>, UCLAN</a:t>
            </a:r>
          </a:p>
          <a:p>
            <a:pPr lvl="1"/>
            <a:r>
              <a:rPr lang="en-GB" dirty="0">
                <a:solidFill>
                  <a:srgbClr val="2C3841"/>
                </a:solidFill>
                <a:latin typeface="inherit"/>
              </a:rPr>
              <a:t>Training for Outreach centres and staff</a:t>
            </a:r>
          </a:p>
          <a:p>
            <a:pPr lvl="1"/>
            <a:r>
              <a:rPr lang="en-GB" dirty="0">
                <a:solidFill>
                  <a:srgbClr val="2C3841"/>
                </a:solidFill>
                <a:latin typeface="inherit"/>
              </a:rPr>
              <a:t>Providing commercial training</a:t>
            </a:r>
          </a:p>
          <a:p>
            <a:pPr marL="457200" lvl="1" indent="0">
              <a:buNone/>
            </a:pPr>
            <a:endParaRPr lang="en-GB" b="0" i="0" dirty="0">
              <a:solidFill>
                <a:srgbClr val="2C3841"/>
              </a:solidFill>
              <a:effectLst/>
              <a:latin typeface="inherit"/>
            </a:endParaRPr>
          </a:p>
          <a:p>
            <a:pPr lvl="1"/>
            <a:endParaRPr lang="en-GB" dirty="0">
              <a:solidFill>
                <a:srgbClr val="2C3841"/>
              </a:solidFill>
              <a:latin typeface="inheri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9647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20CADA-CAF0-467B-BCBF-2D4B3AE07D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28055C-BC44-40E2-9BEB-B26AB49FEE4F}"/>
              </a:ext>
            </a:extLst>
          </p:cNvPr>
          <p:cNvSpPr txBox="1"/>
          <p:nvPr/>
        </p:nvSpPr>
        <p:spPr>
          <a:xfrm>
            <a:off x="624280" y="296316"/>
            <a:ext cx="9627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Where we’re going……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FFE4F72-EDBC-42AB-82B1-3B64123CB260}"/>
              </a:ext>
            </a:extLst>
          </p:cNvPr>
          <p:cNvSpPr txBox="1">
            <a:spLocks/>
          </p:cNvSpPr>
          <p:nvPr/>
        </p:nvSpPr>
        <p:spPr>
          <a:xfrm>
            <a:off x="1260231" y="1301994"/>
            <a:ext cx="9280503" cy="47861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Segoe UI" panose="020B0502040204020203" pitchFamily="34" charset="0"/>
              </a:rPr>
              <a:t>Establishing a Digital Operations Team (DOT)</a:t>
            </a:r>
          </a:p>
          <a:p>
            <a:pPr lvl="1"/>
            <a:r>
              <a:rPr lang="en-GB" dirty="0">
                <a:latin typeface="Segoe UI" panose="020B0502040204020203" pitchFamily="34" charset="0"/>
              </a:rPr>
              <a:t>Three pillars of Digital - Skills, Content and Process</a:t>
            </a:r>
          </a:p>
          <a:p>
            <a:pPr lvl="1"/>
            <a:r>
              <a:rPr lang="en-GB" dirty="0" err="1">
                <a:latin typeface="Segoe UI" panose="020B0502040204020203" pitchFamily="34" charset="0"/>
              </a:rPr>
              <a:t>Permanising</a:t>
            </a:r>
            <a:r>
              <a:rPr lang="en-GB" dirty="0">
                <a:latin typeface="Segoe UI" panose="020B0502040204020203" pitchFamily="34" charset="0"/>
              </a:rPr>
              <a:t> the Digital Skills role</a:t>
            </a:r>
          </a:p>
          <a:p>
            <a:r>
              <a:rPr lang="en-GB" dirty="0">
                <a:ea typeface="+mn-lt"/>
                <a:cs typeface="+mn-lt"/>
              </a:rPr>
              <a:t>Reinvent the purpose of the Digital Champions</a:t>
            </a:r>
          </a:p>
          <a:p>
            <a:pPr lvl="1"/>
            <a:r>
              <a:rPr lang="en-GB" dirty="0">
                <a:ea typeface="+mn-lt"/>
                <a:cs typeface="+mn-lt"/>
              </a:rPr>
              <a:t>We’ve stabilised, now we need our Champs to lead the wider College</a:t>
            </a:r>
          </a:p>
          <a:p>
            <a:pPr lvl="1"/>
            <a:r>
              <a:rPr lang="en-GB" dirty="0">
                <a:ea typeface="+mn-lt"/>
                <a:cs typeface="+mn-lt"/>
              </a:rPr>
              <a:t>Ensure the DOT and the Digi Champs work closely with curriculum</a:t>
            </a:r>
          </a:p>
          <a:p>
            <a:r>
              <a:rPr lang="en-GB" dirty="0">
                <a:ea typeface="+mn-lt"/>
                <a:cs typeface="+mn-lt"/>
              </a:rPr>
              <a:t>Our staff</a:t>
            </a:r>
          </a:p>
          <a:p>
            <a:pPr lvl="1"/>
            <a:r>
              <a:rPr lang="en-GB" dirty="0">
                <a:ea typeface="+mn-lt"/>
                <a:cs typeface="+mn-lt"/>
              </a:rPr>
              <a:t>Look to embed digital training into the PDR process</a:t>
            </a:r>
          </a:p>
          <a:p>
            <a:pPr lvl="1"/>
            <a:r>
              <a:rPr lang="en-GB" dirty="0">
                <a:cs typeface="Calibri" panose="020F0502020204030204"/>
              </a:rPr>
              <a:t>Mandatory baseline digital course </a:t>
            </a:r>
          </a:p>
          <a:p>
            <a:pPr lvl="1"/>
            <a:r>
              <a:rPr lang="en-GB" dirty="0">
                <a:ea typeface="+mn-lt"/>
                <a:cs typeface="+mn-lt"/>
              </a:rPr>
              <a:t>Strong focus on creating +5 Microsoft Innovative Educator Experts </a:t>
            </a:r>
            <a:endParaRPr lang="en-GB" dirty="0">
              <a:ea typeface="+mn-lt"/>
              <a:cs typeface="Calibri" panose="020F0502020204030204"/>
            </a:endParaRPr>
          </a:p>
          <a:p>
            <a:pPr lvl="1"/>
            <a:r>
              <a:rPr lang="en-GB" dirty="0">
                <a:ea typeface="+mn-lt"/>
                <a:cs typeface="Calibri" panose="020F0502020204030204"/>
              </a:rPr>
              <a:t>Roll-out induction course for new starts</a:t>
            </a:r>
          </a:p>
          <a:p>
            <a:pPr lvl="1"/>
            <a:r>
              <a:rPr lang="en-GB" dirty="0">
                <a:ea typeface="+mn-lt"/>
                <a:cs typeface="Calibri" panose="020F0502020204030204"/>
              </a:rPr>
              <a:t>Continue to ask for feedback, learn from it, act on it (JISC Digital Insights Survey)</a:t>
            </a:r>
            <a:endParaRPr lang="en-GB" dirty="0">
              <a:cs typeface="Calibri" panose="020F0502020204030204"/>
            </a:endParaRPr>
          </a:p>
          <a:p>
            <a:r>
              <a:rPr lang="en-GB" dirty="0">
                <a:ea typeface="+mn-lt"/>
                <a:cs typeface="+mn-lt"/>
              </a:rPr>
              <a:t>Students</a:t>
            </a:r>
          </a:p>
          <a:p>
            <a:pPr lvl="1"/>
            <a:r>
              <a:rPr lang="en-GB" dirty="0">
                <a:ea typeface="+mn-lt"/>
                <a:cs typeface="+mn-lt"/>
              </a:rPr>
              <a:t>Student digital champions – digital badges </a:t>
            </a:r>
          </a:p>
          <a:p>
            <a:pPr lvl="1"/>
            <a:r>
              <a:rPr lang="en-GB" dirty="0">
                <a:ea typeface="+mn-lt"/>
                <a:cs typeface="+mn-lt"/>
              </a:rPr>
              <a:t>Involve Student Association in key digital changes</a:t>
            </a:r>
          </a:p>
          <a:p>
            <a:pPr lvl="1"/>
            <a:r>
              <a:rPr lang="en-GB" dirty="0">
                <a:ea typeface="+mn-lt"/>
                <a:cs typeface="+mn-lt"/>
              </a:rPr>
              <a:t>Embed a digital baseline course into student enrolment</a:t>
            </a:r>
          </a:p>
          <a:p>
            <a:pPr lvl="1"/>
            <a:r>
              <a:rPr lang="en-GB" dirty="0"/>
              <a:t>Surveys to learn</a:t>
            </a:r>
          </a:p>
          <a:p>
            <a:r>
              <a:rPr lang="en-GB" dirty="0">
                <a:ea typeface="+mn-lt"/>
                <a:cs typeface="+mn-lt"/>
              </a:rPr>
              <a:t>The Hybrid World</a:t>
            </a:r>
          </a:p>
          <a:p>
            <a:pPr lvl="1"/>
            <a:r>
              <a:rPr lang="en-GB" dirty="0">
                <a:ea typeface="+mn-lt"/>
                <a:cs typeface="+mn-lt"/>
              </a:rPr>
              <a:t>Key consultation with wider changes to physical spaces – new spaces need to be digitally equipped and ripe for collaboration</a:t>
            </a:r>
          </a:p>
          <a:p>
            <a:pPr lvl="1"/>
            <a:r>
              <a:rPr lang="en-GB" dirty="0">
                <a:ea typeface="+mn-lt"/>
                <a:cs typeface="+mn-lt"/>
              </a:rPr>
              <a:t>Streaming rooms – provide high quality online lessons either live or via recordings with dedicated rooms &amp; booths</a:t>
            </a:r>
          </a:p>
          <a:p>
            <a:pPr lvl="1"/>
            <a:r>
              <a:rPr lang="en-GB" dirty="0">
                <a:ea typeface="+mn-lt"/>
                <a:cs typeface="+mn-lt"/>
              </a:rPr>
              <a:t>Booths for students where they can join online lessons or simply enjoy a quiet zone to learn</a:t>
            </a:r>
          </a:p>
          <a:p>
            <a:pPr lvl="1"/>
            <a:r>
              <a:rPr lang="en-GB" dirty="0">
                <a:ea typeface="+mn-lt"/>
                <a:cs typeface="+mn-lt"/>
              </a:rPr>
              <a:t>Innovate -  we have all this knowledge of online learning collated, we want to use this to help us create the new learning experiences in the hybrid world.</a:t>
            </a:r>
          </a:p>
          <a:p>
            <a:r>
              <a:rPr lang="en-GB" dirty="0">
                <a:ea typeface="+mn-lt"/>
                <a:cs typeface="+mn-lt"/>
              </a:rPr>
              <a:t>Cloud default approach</a:t>
            </a:r>
          </a:p>
          <a:p>
            <a:pPr lvl="1"/>
            <a:r>
              <a:rPr lang="en-GB" dirty="0">
                <a:ea typeface="+mn-lt"/>
                <a:cs typeface="+mn-lt"/>
              </a:rPr>
              <a:t>OneDrive instead of Desktop/H drive</a:t>
            </a:r>
          </a:p>
          <a:p>
            <a:pPr lvl="1"/>
            <a:r>
              <a:rPr lang="en-GB" dirty="0">
                <a:ea typeface="+mn-lt"/>
                <a:cs typeface="+mn-lt"/>
              </a:rPr>
              <a:t>SharePoint instead of Z drive </a:t>
            </a:r>
            <a:endParaRPr lang="en-GB" dirty="0"/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220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E0E687-48C5-4AB8-8643-DB9E653DAE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3E7A8F-5D4B-4BE8-90D8-EE6A01446B6D}"/>
              </a:ext>
            </a:extLst>
          </p:cNvPr>
          <p:cNvSpPr txBox="1"/>
          <p:nvPr/>
        </p:nvSpPr>
        <p:spPr>
          <a:xfrm>
            <a:off x="3185929" y="1474935"/>
            <a:ext cx="58201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ED008C"/>
                </a:solidFill>
              </a:rPr>
              <a:t>Thank you for listening!</a:t>
            </a:r>
          </a:p>
          <a:p>
            <a:pPr algn="ctr"/>
            <a:endParaRPr lang="en-GB" sz="4400" b="1" dirty="0">
              <a:solidFill>
                <a:srgbClr val="ED008C"/>
              </a:solidFill>
            </a:endParaRPr>
          </a:p>
          <a:p>
            <a:pPr algn="ctr"/>
            <a:r>
              <a:rPr lang="en-GB" sz="4400" b="1" dirty="0">
                <a:solidFill>
                  <a:srgbClr val="ED008C"/>
                </a:solidFill>
              </a:rPr>
              <a:t>Questions?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F99001-985A-4956-9DB1-56CB8893491F}"/>
              </a:ext>
            </a:extLst>
          </p:cNvPr>
          <p:cNvSpPr txBox="1"/>
          <p:nvPr/>
        </p:nvSpPr>
        <p:spPr>
          <a:xfrm>
            <a:off x="3881196" y="5029122"/>
            <a:ext cx="4429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ED008C"/>
                </a:solidFill>
              </a:rPr>
              <a:t>Andy Laszlo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76670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AE541E7B49E548941941E5E07444F7" ma:contentTypeVersion="14" ma:contentTypeDescription="Create a new document." ma:contentTypeScope="" ma:versionID="c5380b669bd7733147e84c4db9af043e">
  <xsd:schema xmlns:xsd="http://www.w3.org/2001/XMLSchema" xmlns:xs="http://www.w3.org/2001/XMLSchema" xmlns:p="http://schemas.microsoft.com/office/2006/metadata/properties" xmlns:ns2="ee89e528-bf5f-4b36-a6ee-5df8c464918b" xmlns:ns3="e875744a-2247-4b55-b7b5-d188c8064823" targetNamespace="http://schemas.microsoft.com/office/2006/metadata/properties" ma:root="true" ma:fieldsID="2723d8ba5e83c0b4d176d943d0a7ca91" ns2:_="" ns3:_="">
    <xsd:import namespace="ee89e528-bf5f-4b36-a6ee-5df8c464918b"/>
    <xsd:import namespace="e875744a-2247-4b55-b7b5-d188c80648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89e528-bf5f-4b36-a6ee-5df8c4649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0" nillable="true" ma:displayName="Sign-off status" ma:internalName="Sign_x002d_off_x0020_status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75744a-2247-4b55-b7b5-d188c806482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e89e528-bf5f-4b36-a6ee-5df8c464918b" xsi:nil="true"/>
  </documentManagement>
</p:properties>
</file>

<file path=customXml/itemProps1.xml><?xml version="1.0" encoding="utf-8"?>
<ds:datastoreItem xmlns:ds="http://schemas.openxmlformats.org/officeDocument/2006/customXml" ds:itemID="{4F75CCD4-14D1-4B1B-BBFC-335B3662FC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6C00916-7C88-4FC5-B518-BC7DE1EC9AE8}"/>
</file>

<file path=customXml/itemProps3.xml><?xml version="1.0" encoding="utf-8"?>
<ds:datastoreItem xmlns:ds="http://schemas.openxmlformats.org/officeDocument/2006/customXml" ds:itemID="{47817108-4BAB-46B0-9F0B-34B9E5D61CEA}">
  <ds:schemaRefs>
    <ds:schemaRef ds:uri="9bc01449-0238-41f1-9507-3bd742c48d86"/>
    <ds:schemaRef ds:uri="b1e892ba-7ce0-4ab4-9179-8bb68b1c8c7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6672</TotalTime>
  <Words>643</Words>
  <Application>Microsoft Office PowerPoint</Application>
  <PresentationFormat>Widescreen</PresentationFormat>
  <Paragraphs>89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inherit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Laszlo</dc:creator>
  <cp:lastModifiedBy>Andy Laszlo</cp:lastModifiedBy>
  <cp:revision>6</cp:revision>
  <dcterms:created xsi:type="dcterms:W3CDTF">2019-11-15T16:28:19Z</dcterms:created>
  <dcterms:modified xsi:type="dcterms:W3CDTF">2021-09-09T12:58:10Z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0x01010013AE541E7B49E548941941E5E07444F7</vt:lpwstr>
  </property>
  <property fmtid="{D5CDD505-2E9C-101B-9397-08002B2CF9AE}" pid="3" name="ArticulateGUID">
    <vt:lpwstr>5DD62D4B-A024-453F-AABD-D98073ACD73C</vt:lpwstr>
  </property>
  <property fmtid="{D5CDD505-2E9C-101B-9397-08002B2CF9AE}" pid="4" name="ArticulatePath">
    <vt:lpwstr>https://glasgowkelvin-my.sharepoint.com/personal/alaszlo_glasgowkelvin_ac_uk/Documents/Andy/Presentations/GKC Presentation - Digital Skills &amp; Operations</vt:lpwstr>
  </property>
</Properties>
</file>