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2.xml" ContentType="application/vnd.ms-office.chartstyle+xml"/>
  <Override PartName="/ppt/charts/style1.xml" ContentType="application/vnd.ms-office.chartstyle+xml"/>
  <Override PartName="/ppt/charts/chart1.xml" ContentType="application/vnd.openxmlformats-officedocument.drawingml.char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Active Campus Stats Year 23/24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of Sessions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Term 1 - 4/9/23 to 18/11/23</c:v>
                </c:pt>
                <c:pt idx="1">
                  <c:v>Term 2 - 15/1/24 to 4/3/24</c:v>
                </c:pt>
                <c:pt idx="2">
                  <c:v>Term 3 -11/3/24 to 12/5/24 </c:v>
                </c:pt>
                <c:pt idx="3">
                  <c:v>Full Acadmic Year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119</c:v>
                </c:pt>
                <c:pt idx="1">
                  <c:v>23</c:v>
                </c:pt>
                <c:pt idx="2">
                  <c:v>72</c:v>
                </c:pt>
                <c:pt idx="3">
                  <c:v>214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7B-4462-A7B4-F2E83C75E6C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 of Participants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Term 1 - 4/9/23 to 18/11/23</c:v>
                </c:pt>
                <c:pt idx="1">
                  <c:v>Term 2 - 15/1/24 to 4/3/24</c:v>
                </c:pt>
                <c:pt idx="2">
                  <c:v>Term 3 -11/3/24 to 12/5/24 </c:v>
                </c:pt>
                <c:pt idx="3">
                  <c:v>Full Acadmic Year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676</c:v>
                </c:pt>
                <c:pt idx="1">
                  <c:v>238</c:v>
                </c:pt>
                <c:pt idx="2">
                  <c:v>472</c:v>
                </c:pt>
                <c:pt idx="3">
                  <c:v>1386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7B-4462-A7B4-F2E83C75E6C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Most Participated Sport - Football (No of Sessions)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Term 1 - 4/9/23 to 18/11/23</c:v>
                </c:pt>
                <c:pt idx="1">
                  <c:v>Term 2 - 15/1/24 to 4/3/24</c:v>
                </c:pt>
                <c:pt idx="2">
                  <c:v>Term 3 -11/3/24 to 12/5/24 </c:v>
                </c:pt>
                <c:pt idx="3">
                  <c:v>Full Acadmic Year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33</c:v>
                </c:pt>
                <c:pt idx="1">
                  <c:v>15</c:v>
                </c:pt>
                <c:pt idx="2">
                  <c:v>16</c:v>
                </c:pt>
                <c:pt idx="3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07B-4462-A7B4-F2E83C75E6C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461434559"/>
        <c:axId val="1461435039"/>
      </c:barChart>
      <c:catAx>
        <c:axId val="14614345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435039"/>
        <c:crosses val="autoZero"/>
        <c:auto val="1"/>
        <c:lblAlgn val="ctr"/>
        <c:lblOffset val="100"/>
        <c:noMultiLvlLbl val="0"/>
      </c:catAx>
      <c:valAx>
        <c:axId val="1461435039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4614345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Active Campus Stats Year 24/25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of Sessions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Term 1 - 2/9/24 to 16/12/24</c:v>
                </c:pt>
                <c:pt idx="1">
                  <c:v>Term 2 -  6/1/25 to 31/3/25</c:v>
                </c:pt>
                <c:pt idx="2">
                  <c:v>Term 3 - 21/4/25 to Ongoing</c:v>
                </c:pt>
                <c:pt idx="3">
                  <c:v>Full Acadmic Year So Far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127</c:v>
                </c:pt>
                <c:pt idx="1">
                  <c:v>95</c:v>
                </c:pt>
                <c:pt idx="2">
                  <c:v>4</c:v>
                </c:pt>
                <c:pt idx="3">
                  <c:v>226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7B-4462-A7B4-F2E83C75E6C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 of Participants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Term 1 - 2/9/24 to 16/12/24</c:v>
                </c:pt>
                <c:pt idx="1">
                  <c:v>Term 2 -  6/1/25 to 31/3/25</c:v>
                </c:pt>
                <c:pt idx="2">
                  <c:v>Term 3 - 21/4/25 to Ongoing</c:v>
                </c:pt>
                <c:pt idx="3">
                  <c:v>Full Acadmic Year So Far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1545</c:v>
                </c:pt>
                <c:pt idx="1">
                  <c:v>896</c:v>
                </c:pt>
                <c:pt idx="2">
                  <c:v>73</c:v>
                </c:pt>
                <c:pt idx="3">
                  <c:v>2514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7B-4462-A7B4-F2E83C75E6C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Most Participated Sport - Football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Term 1 - 2/9/24 to 16/12/24</c:v>
                </c:pt>
                <c:pt idx="1">
                  <c:v>Term 2 -  6/1/25 to 31/3/25</c:v>
                </c:pt>
                <c:pt idx="2">
                  <c:v>Term 3 - 21/4/25 to Ongoing</c:v>
                </c:pt>
                <c:pt idx="3">
                  <c:v>Full Acadmic Year So Far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33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07B-4462-A7B4-F2E83C75E6C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461434559"/>
        <c:axId val="1461435039"/>
      </c:barChart>
      <c:catAx>
        <c:axId val="14614345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1435039"/>
        <c:crosses val="autoZero"/>
        <c:auto val="1"/>
        <c:lblAlgn val="ctr"/>
        <c:lblOffset val="100"/>
        <c:noMultiLvlLbl val="0"/>
      </c:catAx>
      <c:valAx>
        <c:axId val="1461435039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4614345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8FA71-3A18-48C0-980F-4B68F7F63042}" type="datetime1">
              <a:rPr lang="en-US" smtClean="0"/>
              <a:t>4/27/2025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970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4EDB3-C0E8-45F8-9E1D-1B6C8D1880C0}" type="datetime1">
              <a:rPr lang="en-US" smtClean="0"/>
              <a:t>4/27/2025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618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EC4B-54ED-4041-B552-9BA760FA3DBA}" type="datetime1">
              <a:rPr lang="en-US" smtClean="0"/>
              <a:t>4/27/2025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444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1210E-201E-4473-82AC-2466F5386C38}" type="datetime1">
              <a:rPr lang="en-US" smtClean="0"/>
              <a:t>4/27/2025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177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EA198-6CAB-4B8F-B93F-1F9C8C4B6CE7}" type="datetime1">
              <a:rPr lang="en-US" smtClean="0"/>
              <a:t>4/27/2025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6041F-4525-44D5-AA4F-332294BF1F56}" type="datetime1">
              <a:rPr lang="en-US" smtClean="0"/>
              <a:t>4/27/2025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38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7091-BBDF-4EB9-BA6B-2BB67AC4FC0F}" type="datetime1">
              <a:rPr lang="en-US" smtClean="0"/>
              <a:t>4/27/2025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55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226B-77A6-410C-9796-083F278E0125}" type="datetime1">
              <a:rPr lang="en-US" smtClean="0"/>
              <a:t>4/27/2025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80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578B-D289-4C40-8593-3D356C49DA58}" type="datetime1">
              <a:rPr lang="en-US" smtClean="0"/>
              <a:t>4/27/2025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21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FAE3-14DB-48A7-A80F-80DDB072CE3D}" type="datetime1">
              <a:rPr lang="en-US" smtClean="0"/>
              <a:t>4/27/2025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37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AEF-6478-4102-8F5D-A5FE9FC97ACB}" type="datetime1">
              <a:rPr lang="en-US" smtClean="0"/>
              <a:t>4/27/2025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08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7F45AC6-C491-4585-A584-9CE2AF7D5500}" type="datetime1">
              <a:rPr lang="en-US" smtClean="0"/>
              <a:t>4/27/2025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984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62" r:id="rId4"/>
    <p:sldLayoutId id="2147483663" r:id="rId5"/>
    <p:sldLayoutId id="2147483668" r:id="rId6"/>
    <p:sldLayoutId id="2147483664" r:id="rId7"/>
    <p:sldLayoutId id="2147483665" r:id="rId8"/>
    <p:sldLayoutId id="2147483666" r:id="rId9"/>
    <p:sldLayoutId id="2147483667" r:id="rId10"/>
    <p:sldLayoutId id="214748366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A32057F-F015-B1B2-4E3E-2307F8EFC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4F83DD-9DD9-11DD-746B-38FCD87B04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68896" y="1129554"/>
            <a:ext cx="4361688" cy="3475236"/>
          </a:xfrm>
        </p:spPr>
        <p:txBody>
          <a:bodyPr>
            <a:normAutofit/>
          </a:bodyPr>
          <a:lstStyle/>
          <a:p>
            <a:pPr algn="l"/>
            <a:r>
              <a:rPr lang="en-GB" sz="5000"/>
              <a:t>Active Campus Engagement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F5D627-0421-C715-8E14-EA85FF5A75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896" y="4731337"/>
            <a:ext cx="4206240" cy="1184584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Grant Sutherland</a:t>
            </a:r>
            <a:br>
              <a:rPr lang="en-GB" dirty="0"/>
            </a:br>
            <a:r>
              <a:rPr lang="en-GB" dirty="0"/>
              <a:t>Active Campus Coordinator at Glasgow Kelvin College</a:t>
            </a:r>
            <a:endParaRPr lang="en-GB"/>
          </a:p>
        </p:txBody>
      </p:sp>
      <p:pic>
        <p:nvPicPr>
          <p:cNvPr id="4" name="Picture 3" descr="Top view of people discussing and shaking hands">
            <a:extLst>
              <a:ext uri="{FF2B5EF4-FFF2-40B4-BE49-F238E27FC236}">
                <a16:creationId xmlns:a16="http://schemas.microsoft.com/office/drawing/2014/main" id="{11A73FBD-D395-AD1A-821A-FCE4004535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277" r="10268" b="-1"/>
          <a:stretch/>
        </p:blipFill>
        <p:spPr>
          <a:xfrm>
            <a:off x="20" y="1"/>
            <a:ext cx="65755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65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52D7E-CDF5-1FC3-4BB6-53EAF6B37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Active Campus Activities &amp; Numbers 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B3DC882-B78A-F167-90D3-17717CAC1D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9273328"/>
              </p:ext>
            </p:extLst>
          </p:nvPr>
        </p:nvGraphicFramePr>
        <p:xfrm>
          <a:off x="612775" y="1716088"/>
          <a:ext cx="10653713" cy="4592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3780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1E86E-C553-D0D2-8D70-ACE8062F2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C3943-101C-D65F-81B5-CBBA30B7E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Active Campus Activities &amp; Numbers 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EE089322-D9D9-1DA3-790A-B4D1B82EA8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884922"/>
              </p:ext>
            </p:extLst>
          </p:nvPr>
        </p:nvGraphicFramePr>
        <p:xfrm>
          <a:off x="612775" y="1716088"/>
          <a:ext cx="10653713" cy="4592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7698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1FCC4-E17F-E4EF-32BD-0BBB9608A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Summary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65647C-B571-5CA9-3C95-70979179A0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Year 23/24 &amp; Year 24/25 Term 1</a:t>
            </a:r>
            <a:b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- Increase of </a:t>
            </a:r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8 sessions </a:t>
            </a: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from year 24/25 (Despite Springburn Campus sports hall closure for repairs)</a:t>
            </a: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- Increase of</a:t>
            </a:r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 869 </a:t>
            </a: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student and staff participants from year </a:t>
            </a:r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24/25</a:t>
            </a: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 compared to year 23/24</a:t>
            </a: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endParaRPr lang="en-GB" sz="36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Year 23/24 &amp; Year 24/25 Term 2 </a:t>
            </a:r>
            <a:b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- Increase of </a:t>
            </a:r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72 sessions </a:t>
            </a: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from year 24/25 compared to year 23/24</a:t>
            </a: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- Increase of </a:t>
            </a:r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658 student </a:t>
            </a: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and staff participants from year 24/25 compared to year 23/24</a:t>
            </a:r>
          </a:p>
          <a:p>
            <a:pPr marL="0" indent="0">
              <a:buNone/>
            </a:pPr>
            <a:endParaRPr lang="en-GB" sz="36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Year 23/24 &amp; Year 24/25 Term 3 </a:t>
            </a:r>
            <a:b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- Year 23/24 Term 3 - </a:t>
            </a:r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72 sessions. </a:t>
            </a: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Year 24/25 Term 3 currently being collected</a:t>
            </a: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- Year 23/24 Term 3 – </a:t>
            </a:r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472 student </a:t>
            </a: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and staff participants. Term 3 currently being collected</a:t>
            </a: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- Currently collecting data to compare in term 3 of year 24/25 as it stands, we already have participant increase </a:t>
            </a:r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of 1,128 </a:t>
            </a: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from </a:t>
            </a:r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1,386</a:t>
            </a: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 in total from year 23/24 to 2,514 from year 24/25 this is a percentage increase of </a:t>
            </a:r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81% </a:t>
            </a: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with the finals stats still to be collected.</a:t>
            </a: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b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Additional Information</a:t>
            </a:r>
            <a:b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br>
              <a:rPr lang="en-GB" sz="3600" b="1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en-GB" sz="3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Stats have been collected in date frames requested by SportScotland and these have varied which with have impacted number of sessions and participants between terms. For example, term 2 of year 23/24 was a very short term as SportScotland requested data earlier than in other terms which the data reflects.</a:t>
            </a:r>
            <a:br>
              <a:rPr lang="en-GB" sz="2800" dirty="0"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br>
              <a:rPr lang="en-GB" dirty="0"/>
            </a:b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0138103"/>
      </p:ext>
    </p:extLst>
  </p:cSld>
  <p:clrMapOvr>
    <a:masterClrMapping/>
  </p:clrMapOvr>
</p:sld>
</file>

<file path=ppt/theme/theme1.xml><?xml version="1.0" encoding="utf-8"?>
<a:theme xmlns:a="http://schemas.openxmlformats.org/drawingml/2006/main" name="VanillaVTI">
  <a:themeElements>
    <a:clrScheme name="Vanilla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169C9A"/>
      </a:accent1>
      <a:accent2>
        <a:srgbClr val="FA9A42"/>
      </a:accent2>
      <a:accent3>
        <a:srgbClr val="E15C3D"/>
      </a:accent3>
      <a:accent4>
        <a:srgbClr val="E78A67"/>
      </a:accent4>
      <a:accent5>
        <a:srgbClr val="A74B40"/>
      </a:accent5>
      <a:accent6>
        <a:srgbClr val="3D9072"/>
      </a:accent6>
      <a:hlink>
        <a:srgbClr val="169C9A"/>
      </a:hlink>
      <a:folHlink>
        <a:srgbClr val="E15C3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AE541E7B49E548941941E5E07444F7" ma:contentTypeVersion="19" ma:contentTypeDescription="Create a new document." ma:contentTypeScope="" ma:versionID="680300d0b0472e8ea4463332d03dbc03">
  <xsd:schema xmlns:xsd="http://www.w3.org/2001/XMLSchema" xmlns:xs="http://www.w3.org/2001/XMLSchema" xmlns:p="http://schemas.microsoft.com/office/2006/metadata/properties" xmlns:ns2="ee89e528-bf5f-4b36-a6ee-5df8c464918b" xmlns:ns3="e875744a-2247-4b55-b7b5-d188c8064823" targetNamespace="http://schemas.microsoft.com/office/2006/metadata/properties" ma:root="true" ma:fieldsID="60b8ed00d6d71e06d53b7aea2573bb4b" ns2:_="" ns3:_="">
    <xsd:import namespace="ee89e528-bf5f-4b36-a6ee-5df8c464918b"/>
    <xsd:import namespace="e875744a-2247-4b55-b7b5-d188c80648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89e528-bf5f-4b36-a6ee-5df8c46491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0" nillable="true" ma:displayName="Sign-off status" ma:internalName="Sign_x002d_off_x0020_status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2f823f6-df58-4976-9ed9-bc0cf0671db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75744a-2247-4b55-b7b5-d188c806482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b18def0e-3505-4114-8809-6347751cfac9}" ma:internalName="TaxCatchAll" ma:showField="CatchAllData" ma:web="e875744a-2247-4b55-b7b5-d188c80648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89e528-bf5f-4b36-a6ee-5df8c464918b">
      <Terms xmlns="http://schemas.microsoft.com/office/infopath/2007/PartnerControls"/>
    </lcf76f155ced4ddcb4097134ff3c332f>
    <TaxCatchAll xmlns="e875744a-2247-4b55-b7b5-d188c8064823" xsi:nil="true"/>
    <_Flow_SignoffStatus xmlns="ee89e528-bf5f-4b36-a6ee-5df8c464918b" xsi:nil="true"/>
  </documentManagement>
</p:properties>
</file>

<file path=customXml/itemProps1.xml><?xml version="1.0" encoding="utf-8"?>
<ds:datastoreItem xmlns:ds="http://schemas.openxmlformats.org/officeDocument/2006/customXml" ds:itemID="{A3706323-4E8C-490B-954F-13C1E836D842}"/>
</file>

<file path=customXml/itemProps2.xml><?xml version="1.0" encoding="utf-8"?>
<ds:datastoreItem xmlns:ds="http://schemas.openxmlformats.org/officeDocument/2006/customXml" ds:itemID="{BFC97EBE-F17B-4B3C-B0B4-C4C1B50B7B8A}"/>
</file>

<file path=customXml/itemProps3.xml><?xml version="1.0" encoding="utf-8"?>
<ds:datastoreItem xmlns:ds="http://schemas.openxmlformats.org/officeDocument/2006/customXml" ds:itemID="{84F7D695-2FCA-4B33-B0AD-EA176CCF125A}"/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277</Words>
  <Application>Microsoft Office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Neue Haas Grotesk Text Pro</vt:lpstr>
      <vt:lpstr>VanillaVTI</vt:lpstr>
      <vt:lpstr>Active Campus Engagement</vt:lpstr>
      <vt:lpstr>Active Campus Activities &amp; Numbers </vt:lpstr>
      <vt:lpstr>Active Campus Activities &amp; Numbers </vt:lpstr>
      <vt:lpstr>Summary </vt:lpstr>
    </vt:vector>
  </TitlesOfParts>
  <Company>Glasgow Kelvin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Grant Sutherland</dc:creator>
  <cp:lastModifiedBy>Grant Sutherland</cp:lastModifiedBy>
  <cp:revision>6</cp:revision>
  <dcterms:created xsi:type="dcterms:W3CDTF">2025-04-24T09:43:25Z</dcterms:created>
  <dcterms:modified xsi:type="dcterms:W3CDTF">2025-04-27T18:57:42Z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0x01010013AE541E7B49E548941941E5E07444F7</vt:lpwstr>
  </property>
</Properties>
</file>