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6" r:id="rId4"/>
    <p:sldId id="257" r:id="rId5"/>
    <p:sldId id="261" r:id="rId6"/>
    <p:sldId id="262" r:id="rId7"/>
    <p:sldId id="264" r:id="rId8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31" autoAdjust="0"/>
    <p:restoredTop sz="94660"/>
  </p:normalViewPr>
  <p:slideViewPr>
    <p:cSldViewPr snapToGrid="0">
      <p:cViewPr varScale="1">
        <p:scale>
          <a:sx n="67" d="100"/>
          <a:sy n="67" d="100"/>
        </p:scale>
        <p:origin x="4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Term 1 Over a Period</a:t>
            </a:r>
            <a:r>
              <a:rPr lang="en-US" baseline="0" dirty="0"/>
              <a:t> of 15 Weeks</a:t>
            </a:r>
            <a:r>
              <a:rPr lang="en-US" dirty="0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Term 1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Football</c:v>
                </c:pt>
                <c:pt idx="1">
                  <c:v>Fitness Classes</c:v>
                </c:pt>
                <c:pt idx="2">
                  <c:v>Basketball</c:v>
                </c:pt>
                <c:pt idx="3">
                  <c:v>Volleyball</c:v>
                </c:pt>
                <c:pt idx="4">
                  <c:v>Events</c:v>
                </c:pt>
                <c:pt idx="5">
                  <c:v>Total Sessions </c:v>
                </c:pt>
                <c:pt idx="6">
                  <c:v>Total Participants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345</c:v>
                </c:pt>
                <c:pt idx="1">
                  <c:v>159</c:v>
                </c:pt>
                <c:pt idx="2">
                  <c:v>136</c:v>
                </c:pt>
                <c:pt idx="3">
                  <c:v>110</c:v>
                </c:pt>
                <c:pt idx="4">
                  <c:v>91</c:v>
                </c:pt>
                <c:pt idx="5">
                  <c:v>114</c:v>
                </c:pt>
                <c:pt idx="6">
                  <c:v>676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F4-4AFD-8E15-26BBF29633C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29373919"/>
        <c:axId val="929375359"/>
      </c:barChart>
      <c:catAx>
        <c:axId val="929373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9375359"/>
        <c:crosses val="autoZero"/>
        <c:auto val="1"/>
        <c:lblAlgn val="ctr"/>
        <c:lblOffset val="100"/>
        <c:noMultiLvlLbl val="0"/>
      </c:catAx>
      <c:valAx>
        <c:axId val="929375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293739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6329415344821029"/>
          <c:y val="0.92276145865938242"/>
          <c:w val="7.3411693103579451E-2"/>
          <c:h val="7.72385413406175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01/05/2024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8F9CBE3F-79A8-4F8F-88D9-DAD03D0D2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030" y="1209220"/>
            <a:ext cx="9147940" cy="2337238"/>
          </a:xfrm>
        </p:spPr>
        <p:txBody>
          <a:bodyPr anchor="b">
            <a:normAutofit/>
          </a:bodyPr>
          <a:lstStyle/>
          <a:p>
            <a:r>
              <a:rPr lang="en-GB" sz="5600">
                <a:solidFill>
                  <a:srgbClr val="FFFFFF"/>
                </a:solidFill>
              </a:rPr>
              <a:t>GKC Active Campus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030" y="3605577"/>
            <a:ext cx="9147940" cy="132430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2000" dirty="0">
                <a:solidFill>
                  <a:srgbClr val="FFFFFF"/>
                </a:solidFill>
              </a:rPr>
              <a:t>Learning and Teaching Committee Update</a:t>
            </a:r>
            <a:br>
              <a:rPr lang="en-GB" sz="2000" dirty="0">
                <a:solidFill>
                  <a:srgbClr val="FFFFFF"/>
                </a:solidFill>
              </a:rPr>
            </a:br>
            <a:br>
              <a:rPr lang="en-GB" sz="2000" dirty="0">
                <a:solidFill>
                  <a:srgbClr val="FFFFFF"/>
                </a:solidFill>
              </a:rPr>
            </a:br>
            <a:r>
              <a:rPr lang="en-GB" sz="2000" dirty="0">
                <a:solidFill>
                  <a:srgbClr val="FFFFFF"/>
                </a:solidFill>
              </a:rPr>
              <a:t>Grant Sutherland</a:t>
            </a:r>
          </a:p>
        </p:txBody>
      </p:sp>
      <p:sp>
        <p:nvSpPr>
          <p:cNvPr id="29" name="Graphic 22">
            <a:extLst>
              <a:ext uri="{FF2B5EF4-FFF2-40B4-BE49-F238E27FC236}">
                <a16:creationId xmlns:a16="http://schemas.microsoft.com/office/drawing/2014/main" id="{508BEF50-7B1E-49A4-BC19-5F4F1D755E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1869" y="2383077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rgbClr val="FFFFFF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Graphic 13">
            <a:extLst>
              <a:ext uri="{FF2B5EF4-FFF2-40B4-BE49-F238E27FC236}">
                <a16:creationId xmlns:a16="http://schemas.microsoft.com/office/drawing/2014/main" id="{C5CB530E-515E-412C-9DF1-5F8FFBD6F3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24364" y="2265467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3" name="Graphic 15">
            <a:extLst>
              <a:ext uri="{FF2B5EF4-FFF2-40B4-BE49-F238E27FC236}">
                <a16:creationId xmlns:a16="http://schemas.microsoft.com/office/drawing/2014/main" id="{AEA7509D-F04F-40CB-A0B3-EEF16499C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24834" y="253720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5" name="Graphic 21">
            <a:extLst>
              <a:ext uri="{FF2B5EF4-FFF2-40B4-BE49-F238E27FC236}">
                <a16:creationId xmlns:a16="http://schemas.microsoft.com/office/drawing/2014/main" id="{C39ADB8F-D187-49D7-BDCF-C1B6DC7270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4053" y="2832967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rgbClr val="FFFFFF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7" name="Graphic 12">
            <a:extLst>
              <a:ext uri="{FF2B5EF4-FFF2-40B4-BE49-F238E27FC236}">
                <a16:creationId xmlns:a16="http://schemas.microsoft.com/office/drawing/2014/main" id="{712D4376-A578-4FF1-94FC-245E7A6A4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72266" y="2803988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9" name="Graphic 23">
            <a:extLst>
              <a:ext uri="{FF2B5EF4-FFF2-40B4-BE49-F238E27FC236}">
                <a16:creationId xmlns:a16="http://schemas.microsoft.com/office/drawing/2014/main" id="{3FBAD350-5664-4811-A208-657FB882D3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3405" y="3242499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rgbClr val="FFFFFF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831729"/>
            <a:ext cx="12188952" cy="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9528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C49DAD-AA43-EB1E-E3AB-64AA31B2F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5072" y="1289765"/>
            <a:ext cx="3651101" cy="4270963"/>
          </a:xfrm>
        </p:spPr>
        <p:txBody>
          <a:bodyPr anchor="ctr">
            <a:normAutofit/>
          </a:bodyPr>
          <a:lstStyle/>
          <a:p>
            <a:pPr algn="ctr"/>
            <a:r>
              <a:rPr lang="en-GB" sz="5600">
                <a:solidFill>
                  <a:srgbClr val="FFFFFF"/>
                </a:solidFill>
              </a:rPr>
              <a:t>Purpose of the ACC</a:t>
            </a:r>
          </a:p>
        </p:txBody>
      </p:sp>
      <p:sp>
        <p:nvSpPr>
          <p:cNvPr id="12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3493" y="374394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2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0109" y="1084507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2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1BBF0-1CE1-78AB-AA56-90D64F836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GB" sz="2000" i="1">
                <a:solidFill>
                  <a:schemeClr val="tx1">
                    <a:alpha val="80000"/>
                  </a:schemeClr>
                </a:solidFill>
                <a:latin typeface="Century Gothic"/>
                <a:ea typeface="Calibri"/>
                <a:cs typeface="Calibri"/>
              </a:rPr>
              <a:t>''Active Campus Coordinators will aim to create opportunities that improve the physical and mental wellbeing of students and staff. </a:t>
            </a:r>
            <a:br>
              <a:rPr lang="en-GB" sz="2000" i="1">
                <a:solidFill>
                  <a:schemeClr val="tx1">
                    <a:alpha val="80000"/>
                  </a:schemeClr>
                </a:solidFill>
                <a:latin typeface="Century Gothic"/>
                <a:ea typeface="Calibri"/>
                <a:cs typeface="Calibri"/>
              </a:rPr>
            </a:br>
            <a:br>
              <a:rPr lang="en-GB" sz="2000" i="1">
                <a:solidFill>
                  <a:schemeClr val="tx1">
                    <a:alpha val="80000"/>
                  </a:schemeClr>
                </a:solidFill>
                <a:latin typeface="Century Gothic"/>
                <a:ea typeface="Calibri"/>
                <a:cs typeface="Calibri"/>
              </a:rPr>
            </a:br>
            <a:r>
              <a:rPr lang="en-GB" sz="2000" i="1">
                <a:solidFill>
                  <a:schemeClr val="tx1">
                    <a:alpha val="80000"/>
                  </a:schemeClr>
                </a:solidFill>
                <a:latin typeface="Century Gothic"/>
                <a:ea typeface="Calibri"/>
                <a:cs typeface="Calibri"/>
              </a:rPr>
              <a:t>They will also help to create high quality, effective work-based placements for sports students, helping equip them for potential future employment opportunities''.</a:t>
            </a:r>
            <a:endParaRPr lang="en-US" sz="200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16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36547" y="5751820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2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9112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2D0E3-D126-9E0B-E777-B2DDF3E9C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Active Campus Engagement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E4D38FA-5493-21DD-8D8D-56F9144040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348217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7447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DA318D1E-9016-C563-3A0B-A0E0468B03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925" y="1840840"/>
            <a:ext cx="1871725" cy="2201558"/>
          </a:xfrm>
        </p:spPr>
      </p:pic>
      <p:pic>
        <p:nvPicPr>
          <p:cNvPr id="7" name="Picture 6" descr="A group of men in blue and black uniforms posing for a photo&#10;&#10;Description automatically generated">
            <a:extLst>
              <a:ext uri="{FF2B5EF4-FFF2-40B4-BE49-F238E27FC236}">
                <a16:creationId xmlns:a16="http://schemas.microsoft.com/office/drawing/2014/main" id="{B8B9166D-73FC-52EB-E6B1-35C48A785B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33" y="1844992"/>
            <a:ext cx="2498120" cy="22035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910867E-3A34-E889-95D1-0BDF47CDC96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109" y="4206453"/>
            <a:ext cx="2647949" cy="2213548"/>
          </a:xfrm>
          <a:prstGeom prst="rect">
            <a:avLst/>
          </a:prstGeom>
        </p:spPr>
      </p:pic>
      <p:pic>
        <p:nvPicPr>
          <p:cNvPr id="11" name="Picture 10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CE30F94D-2216-6A88-8572-FA8DFA1986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38" y="4210172"/>
            <a:ext cx="1980774" cy="2301602"/>
          </a:xfrm>
          <a:prstGeom prst="rect">
            <a:avLst/>
          </a:prstGeom>
        </p:spPr>
      </p:pic>
      <p:pic>
        <p:nvPicPr>
          <p:cNvPr id="13" name="Picture 12" descr="A black background with text and green hands&#10;&#10;Description automatically generated">
            <a:extLst>
              <a:ext uri="{FF2B5EF4-FFF2-40B4-BE49-F238E27FC236}">
                <a16:creationId xmlns:a16="http://schemas.microsoft.com/office/drawing/2014/main" id="{B9FE598B-DB46-DF53-24CD-D7AE1B00FB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794" y="4214736"/>
            <a:ext cx="3093862" cy="220027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136B9A7-C067-34AF-5986-EC8D70A2C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Activity Examples </a:t>
            </a:r>
            <a:endParaRPr lang="en-US" dirty="0"/>
          </a:p>
        </p:txBody>
      </p:sp>
      <p:pic>
        <p:nvPicPr>
          <p:cNvPr id="2" name="Picture 1" descr="A group of men in blue uniforms&#10;&#10;Description automatically generated">
            <a:extLst>
              <a:ext uri="{FF2B5EF4-FFF2-40B4-BE49-F238E27FC236}">
                <a16:creationId xmlns:a16="http://schemas.microsoft.com/office/drawing/2014/main" id="{632DB997-2017-27A8-383D-B4E06786D2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6477" y="1849581"/>
            <a:ext cx="4048836" cy="1521105"/>
          </a:xfrm>
          <a:prstGeom prst="rect">
            <a:avLst/>
          </a:prstGeom>
        </p:spPr>
      </p:pic>
      <p:pic>
        <p:nvPicPr>
          <p:cNvPr id="3" name="Picture 2" descr="A person holding a paddle and a ball in a gym&#10;&#10;Description automatically generated">
            <a:extLst>
              <a:ext uri="{FF2B5EF4-FFF2-40B4-BE49-F238E27FC236}">
                <a16:creationId xmlns:a16="http://schemas.microsoft.com/office/drawing/2014/main" id="{FF6BE863-6DEA-3699-904E-24D8C243D0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0173" y="4203511"/>
            <a:ext cx="2206699" cy="230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79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308759-D93D-DCAB-B0FE-EB48F1D2F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069" y="381935"/>
            <a:ext cx="4008583" cy="5974414"/>
          </a:xfrm>
        </p:spPr>
        <p:txBody>
          <a:bodyPr anchor="ctr">
            <a:normAutofit/>
          </a:bodyPr>
          <a:lstStyle/>
          <a:p>
            <a:r>
              <a:rPr lang="en-GB" sz="6800">
                <a:solidFill>
                  <a:srgbClr val="FFFFFF"/>
                </a:solidFill>
              </a:rPr>
              <a:t>Plans for Academic Year 24/25</a:t>
            </a:r>
            <a:endParaRPr lang="en-US" sz="6800">
              <a:solidFill>
                <a:srgbClr val="FFFFFF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3892" y="554152"/>
            <a:ext cx="574177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D3283-55D6-6B93-3E57-78E0541B1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233" y="518400"/>
            <a:ext cx="4771607" cy="583794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To continue to progress Active Campus activities 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endParaRPr lang="en-GB" sz="2000" dirty="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br>
              <a:rPr lang="en-GB" sz="2000" dirty="0"/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To gather our own statistics to accurately record data 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endParaRPr lang="en-GB" sz="2000" dirty="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To form an Active Campus landing page to allow staff and students to engage and keep up to date with everything active campus related</a:t>
            </a: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>
                <a:solidFill>
                  <a:schemeClr val="tx1">
                    <a:alpha val="80000"/>
                  </a:schemeClr>
                </a:solidFill>
              </a:rPr>
            </a:br>
            <a:br>
              <a:rPr lang="en-GB" sz="2000" dirty="0"/>
            </a:br>
            <a:r>
              <a:rPr lang="en-GB" sz="2000" dirty="0">
                <a:solidFill>
                  <a:schemeClr val="tx1">
                    <a:alpha val="80000"/>
                  </a:schemeClr>
                </a:solidFill>
              </a:rPr>
              <a:t>To help establish high quality work placement opportunities for sports coaching students</a:t>
            </a:r>
            <a:br>
              <a:rPr lang="en-GB" sz="2000" dirty="0"/>
            </a:br>
            <a:endParaRPr lang="en-GB" sz="2000" dirty="0">
              <a:solidFill>
                <a:srgbClr val="000000">
                  <a:alpha val="80000"/>
                </a:srgb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853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AE541E7B49E548941941E5E07444F7" ma:contentTypeVersion="19" ma:contentTypeDescription="Create a new document." ma:contentTypeScope="" ma:versionID="680300d0b0472e8ea4463332d03dbc03">
  <xsd:schema xmlns:xsd="http://www.w3.org/2001/XMLSchema" xmlns:xs="http://www.w3.org/2001/XMLSchema" xmlns:p="http://schemas.microsoft.com/office/2006/metadata/properties" xmlns:ns2="ee89e528-bf5f-4b36-a6ee-5df8c464918b" xmlns:ns3="e875744a-2247-4b55-b7b5-d188c8064823" targetNamespace="http://schemas.microsoft.com/office/2006/metadata/properties" ma:root="true" ma:fieldsID="60b8ed00d6d71e06d53b7aea2573bb4b" ns2:_="" ns3:_="">
    <xsd:import namespace="ee89e528-bf5f-4b36-a6ee-5df8c464918b"/>
    <xsd:import namespace="e875744a-2247-4b55-b7b5-d188c80648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89e528-bf5f-4b36-a6ee-5df8c46491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0" nillable="true" ma:displayName="Sign-off status" ma:internalName="Sign_x002d_off_x0020_status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2f823f6-df58-4976-9ed9-bc0cf0671db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75744a-2247-4b55-b7b5-d188c806482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b18def0e-3505-4114-8809-6347751cfac9}" ma:internalName="TaxCatchAll" ma:showField="CatchAllData" ma:web="e875744a-2247-4b55-b7b5-d188c80648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CC1B08-71E5-49A8-9F5F-C2B7DA71CE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0D2903-84ED-4B94-8B0E-E67D29ACEE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e89e528-bf5f-4b36-a6ee-5df8c464918b"/>
    <ds:schemaRef ds:uri="e875744a-2247-4b55-b7b5-d188c80648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142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Century Gothic</vt:lpstr>
      <vt:lpstr>office theme</vt:lpstr>
      <vt:lpstr>GKC Active Campus</vt:lpstr>
      <vt:lpstr>Purpose of the ACC</vt:lpstr>
      <vt:lpstr>Active Campus Engagement</vt:lpstr>
      <vt:lpstr>Activity Examples </vt:lpstr>
      <vt:lpstr>Plans for Academic Year 24/25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Ashton</dc:creator>
  <cp:lastModifiedBy>Tracy Leavy</cp:lastModifiedBy>
  <cp:revision>309</cp:revision>
  <dcterms:created xsi:type="dcterms:W3CDTF">2024-04-15T09:08:37Z</dcterms:created>
  <dcterms:modified xsi:type="dcterms:W3CDTF">2024-05-01T09:49:13Z</dcterms:modified>
</cp:coreProperties>
</file>